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54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754">
          <p15:clr>
            <a:srgbClr val="A4A3A4"/>
          </p15:clr>
        </p15:guide>
        <p15:guide id="4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4" orient="horz"/>
        <p:guide pos="2880"/>
        <p:guide pos="2754"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bold.fntdata"/><Relationship Id="rId15" Type="http://schemas.openxmlformats.org/officeDocument/2006/relationships/slide" Target="slides/slide8.xml"/><Relationship Id="rId37" Type="http://schemas.openxmlformats.org/officeDocument/2006/relationships/font" Target="fonts/Lato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39" Type="http://schemas.openxmlformats.org/officeDocument/2006/relationships/font" Target="fonts/Lato-italic.fntdata"/><Relationship Id="rId16" Type="http://schemas.openxmlformats.org/officeDocument/2006/relationships/slide" Target="slides/slide9.xml"/><Relationship Id="rId38" Type="http://schemas.openxmlformats.org/officeDocument/2006/relationships/font" Target="fonts/Lato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5721e5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f5721e5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f5721e5c8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f5721e5c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f59c22c91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f59c22c9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f5721e5c8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f5721e5c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f5721e5c8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f5721e5c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f5721e5c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4f5721e5c8_1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f5721e5c8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f5721e5c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f5721e5c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4f5721e5c8_1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f5721e5c8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f5721e5c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f5721e5c8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4f5721e5c8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f5721e5c8_1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f5721e5c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f5721e5c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f5721e5c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opening session give an overview of the  background about Go and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foundation for building applications. Chapter 1 starts with an overview of Go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those not already familiar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Chapters 2 and 3 move into base components for an application. Chapter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provides the foundation for building an application, including working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console applications and servers, and handling configuration. Chapter 3 focuses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using goroutines. Goroutines are one of the more powerful and useful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Go. They’re regularly used in Go applications, and you’ll see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through the rest of this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f5721e5c8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4f5721e5c8_1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f5721e5c8_1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f5721e5c8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f59c22c9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f59c22c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f59c22c91_2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f59c22c9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f5721e5c8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4f5721e5c8_1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f5721e5c8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4f5721e5c8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f5721e5c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f5721e5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5721e5c8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f5721e5c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f5721e5c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4f5721e5c8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f5721e5c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4f5721e5c8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f5721e5c8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f5721e5c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f5721e5c8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f5721e5c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f5721e5c8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f5721e5c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i="0" sz="4400" u="none" cap="none" strike="noStrik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71601" y="29146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i="0" sz="3200" u="none" cap="none" strike="noStrike">
                <a:solidFill>
                  <a:srgbClr val="888888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i="0" sz="2800" u="none" cap="none" strike="noStrike">
                <a:solidFill>
                  <a:srgbClr val="888888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0" sz="2400" u="none" cap="none" strike="noStrike">
                <a:solidFill>
                  <a:srgbClr val="888888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None/>
              <a:defRPr i="0" sz="320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57200" y="10525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648201" y="10525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" name="Google Shape;62;p11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63" name="Google Shape;6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s">
  <p:cSld name="TWO_OBJECTS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2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67" name="Google Shape;6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2"/>
          <p:cNvPicPr preferRelativeResize="0"/>
          <p:nvPr/>
        </p:nvPicPr>
        <p:blipFill rotWithShape="1">
          <a:blip r:embed="rId4">
            <a:alphaModFix/>
          </a:blip>
          <a:srcRect b="53449" l="0" r="0" t="0"/>
          <a:stretch/>
        </p:blipFill>
        <p:spPr>
          <a:xfrm>
            <a:off x="625" y="0"/>
            <a:ext cx="9142752" cy="2394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/>
          <p:nvPr>
            <p:ph type="title"/>
          </p:nvPr>
        </p:nvSpPr>
        <p:spPr>
          <a:xfrm>
            <a:off x="457200" y="3583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52400" y="2424100"/>
            <a:ext cx="28710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3108425" y="2424100"/>
            <a:ext cx="28710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3" type="body"/>
          </p:nvPr>
        </p:nvSpPr>
        <p:spPr>
          <a:xfrm>
            <a:off x="6156425" y="2424100"/>
            <a:ext cx="28710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WO_OBJECTS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825450" y="205975"/>
            <a:ext cx="486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None/>
              <a:defRPr i="0" sz="320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sz="3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848038" y="1052500"/>
            <a:ext cx="48387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  <a:defRPr b="1" i="0" sz="2800" u="none" cap="none" strike="noStrike">
                <a:solidFill>
                  <a:srgbClr val="4C4C4C"/>
                </a:solidFill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–"/>
              <a:defRPr i="0" sz="2400" u="none" cap="none" strike="noStrike">
                <a:solidFill>
                  <a:srgbClr val="4C4C4C"/>
                </a:solidFill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–"/>
              <a:defRPr i="0" sz="1800" u="none" cap="none" strike="noStrike">
                <a:solidFill>
                  <a:srgbClr val="4C4C4C"/>
                </a:solidFill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»"/>
              <a:defRPr i="0" sz="1800" u="none" cap="none" strike="noStrike">
                <a:solidFill>
                  <a:srgbClr val="4C4C4C"/>
                </a:solidFill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  <a:defRPr i="0" sz="18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9" name="Google Shape;79;p13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80" name="Google Shape;8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399" y="0"/>
            <a:ext cx="3429319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1792289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None/>
              <a:defRPr b="1" i="0" sz="200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None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4"/>
          <p:cNvSpPr/>
          <p:nvPr>
            <p:ph idx="2" type="pic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1792289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C4C4C"/>
              </a:buClr>
              <a:buSzPts val="1400"/>
              <a:buNone/>
              <a:defRPr i="0" sz="1400" u="none" cap="none" strike="noStrike">
                <a:solidFill>
                  <a:srgbClr val="4C4C4C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C4C4C"/>
              </a:buClr>
              <a:buSzPts val="1200"/>
              <a:buNone/>
              <a:defRPr i="0" sz="1200" u="none" cap="none" strike="noStrike">
                <a:solidFill>
                  <a:srgbClr val="4C4C4C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SzPts val="1000"/>
              <a:buNone/>
              <a:defRPr i="0" sz="1000" u="none" cap="none" strike="noStrike">
                <a:solidFill>
                  <a:srgbClr val="4C4C4C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4C4C4C"/>
              </a:buClr>
              <a:buSzPts val="900"/>
              <a:buNone/>
              <a:defRPr i="0" sz="9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8" name="Google Shape;88;p14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89" name="Google Shape;8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None/>
              <a:defRPr i="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ヽ"/>
              <a:defRPr i="0" sz="3200" u="none" cap="none" strike="noStrike">
                <a:solidFill>
                  <a:srgbClr val="4C4C4C"/>
                </a:solidFill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C4C4C"/>
              </a:buClr>
              <a:buSzPts val="2800"/>
              <a:buChar char="–"/>
              <a:defRPr i="0" sz="2800" u="none" cap="none" strike="noStrike">
                <a:solidFill>
                  <a:srgbClr val="4C4C4C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•"/>
              <a:defRPr i="0" sz="2400" u="none" cap="none" strike="noStrike">
                <a:solidFill>
                  <a:srgbClr val="4C4C4C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–"/>
              <a:defRPr i="0" sz="2000" u="none" cap="none" strike="noStrike">
                <a:solidFill>
                  <a:srgbClr val="4C4C4C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»"/>
              <a:defRPr i="0" sz="2000" u="none" cap="none" strike="noStrike">
                <a:solidFill>
                  <a:srgbClr val="4C4C4C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01" name="Google Shape;101;p1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0" name="Google Shape;110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2" name="Google Shape;13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9" name="Google Shape;139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7" name="Google Shape;147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W">
  <p:cSld name="TITLE_1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0" y="-50550"/>
            <a:ext cx="9144000" cy="5194049"/>
            <a:chOff x="0" y="-50550"/>
            <a:chExt cx="9144000" cy="5194049"/>
          </a:xfrm>
        </p:grpSpPr>
        <p:pic>
          <p:nvPicPr>
            <p:cNvPr id="14" name="Google Shape;14;p3"/>
            <p:cNvPicPr preferRelativeResize="0"/>
            <p:nvPr/>
          </p:nvPicPr>
          <p:blipFill rotWithShape="1">
            <a:blip r:embed="rId2">
              <a:alphaModFix/>
            </a:blip>
            <a:srcRect b="35491" l="0" r="0" t="34572"/>
            <a:stretch/>
          </p:blipFill>
          <p:spPr>
            <a:xfrm>
              <a:off x="0" y="-50550"/>
              <a:ext cx="9144000" cy="1539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2">
              <a:alphaModFix/>
            </a:blip>
            <a:srcRect b="0" l="0" r="0" t="54239"/>
            <a:stretch/>
          </p:blipFill>
          <p:spPr>
            <a:xfrm>
              <a:off x="0" y="2789850"/>
              <a:ext cx="9144000" cy="2353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2">
              <a:alphaModFix/>
            </a:blip>
            <a:srcRect b="0" l="0" r="0" t="54239"/>
            <a:stretch/>
          </p:blipFill>
          <p:spPr>
            <a:xfrm>
              <a:off x="0" y="1394925"/>
              <a:ext cx="9144000" cy="2353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i="0" sz="3200" u="none" cap="none" strike="noStrike">
                <a:solidFill>
                  <a:srgbClr val="888888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i="0" sz="2800" u="none" cap="none" strike="noStrike">
                <a:solidFill>
                  <a:srgbClr val="888888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0" sz="2400" u="none" cap="none" strike="noStrike">
                <a:solidFill>
                  <a:srgbClr val="888888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0" name="Google Shape;160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2" name="Google Shape;18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6" name="Google Shape;18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90" name="Google Shape;19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6" name="Google Shape;196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page – Client name 1">
  <p:cSld name="Intro page – Client name 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-59900" y="-83900"/>
            <a:ext cx="9299700" cy="5309100"/>
          </a:xfrm>
          <a:prstGeom prst="rect">
            <a:avLst/>
          </a:prstGeom>
          <a:solidFill>
            <a:srgbClr val="484C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1149700" y="4099650"/>
            <a:ext cx="6880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1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5125" y="1842575"/>
            <a:ext cx="35139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idx="2" type="title"/>
          </p:nvPr>
        </p:nvSpPr>
        <p:spPr>
          <a:xfrm>
            <a:off x="1149700" y="2540075"/>
            <a:ext cx="68805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38" name="Google Shape;238;p31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W pic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i="0" sz="44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i="0" sz="3200" u="none" cap="none" strike="noStrike">
                <a:solidFill>
                  <a:srgbClr val="888888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i="0" sz="2800" u="none" cap="none" strike="noStrike">
                <a:solidFill>
                  <a:srgbClr val="888888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0" sz="2400" u="none" cap="none" strike="noStrike">
                <a:solidFill>
                  <a:srgbClr val="888888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74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722312" y="2180033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457200" y="1151333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35"/>
          <p:cNvSpPr txBox="1"/>
          <p:nvPr>
            <p:ph idx="2" type="body"/>
          </p:nvPr>
        </p:nvSpPr>
        <p:spPr>
          <a:xfrm>
            <a:off x="457200" y="163115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35"/>
          <p:cNvSpPr txBox="1"/>
          <p:nvPr>
            <p:ph idx="3" type="body"/>
          </p:nvPr>
        </p:nvSpPr>
        <p:spPr>
          <a:xfrm>
            <a:off x="4645026" y="115133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4" type="body"/>
          </p:nvPr>
        </p:nvSpPr>
        <p:spPr>
          <a:xfrm>
            <a:off x="4645026" y="163115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70" name="Google Shape;270;p36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3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457200" y="204785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3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37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37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82" name="Google Shape;282;p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3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 rot="5400000">
            <a:off x="2874749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39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3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 rot="5400000">
            <a:off x="1821599" y="-1209618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reaker Page">
    <p:bg>
      <p:bgPr>
        <a:solidFill>
          <a:srgbClr val="D9D9D9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-59900" y="2915825"/>
            <a:ext cx="9299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600"/>
              <a:buNone/>
              <a:defRPr i="0" sz="360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149700" y="3811925"/>
            <a:ext cx="68805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None/>
              <a:defRPr b="0" i="0" sz="240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reaker Page_1">
    <p:bg>
      <p:bgPr>
        <a:solidFill>
          <a:srgbClr val="4C4C4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-59900" y="2915825"/>
            <a:ext cx="92997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839"/>
              </a:buClr>
              <a:buSzPts val="3600"/>
              <a:buNone/>
              <a:defRPr i="0" sz="3600" u="none" cap="none" strike="noStrike">
                <a:solidFill>
                  <a:srgbClr val="ED6839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title"/>
          </p:nvPr>
        </p:nvSpPr>
        <p:spPr>
          <a:xfrm>
            <a:off x="1149700" y="3811925"/>
            <a:ext cx="68805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  <a:defRPr b="0" i="0" sz="2400" u="none" cap="none" strike="noStrike">
                <a:solidFill>
                  <a:srgbClr val="BFBFB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None/>
              <a:defRPr sz="1800">
                <a:solidFill>
                  <a:srgbClr val="4C4C4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None/>
              <a:defRPr i="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000"/>
              <a:buChar char="丶"/>
              <a:defRPr b="1" i="0" sz="3000" u="none" cap="none" strike="noStrike">
                <a:solidFill>
                  <a:srgbClr val="4C4C4C"/>
                </a:solidFill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C4C4C"/>
              </a:buClr>
              <a:buSzPts val="2600"/>
              <a:buChar char="–"/>
              <a:defRPr i="0" sz="2600" u="none" cap="none" strike="noStrike">
                <a:solidFill>
                  <a:srgbClr val="4C4C4C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•"/>
              <a:defRPr i="0" sz="2400" u="none" cap="none" strike="noStrike">
                <a:solidFill>
                  <a:srgbClr val="4C4C4C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–"/>
              <a:defRPr i="0" sz="2000" u="none" cap="none" strike="noStrike">
                <a:solidFill>
                  <a:srgbClr val="4C4C4C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»"/>
              <a:defRPr i="0" sz="2000" u="none" cap="none" strike="noStrike">
                <a:solidFill>
                  <a:srgbClr val="4C4C4C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" name="Google Shape;33;p7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34" name="Google Shape;3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 Title and Content">
  <p:cSld name="OBJECT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None/>
              <a:defRPr i="0" u="none" cap="none" strike="noStrike">
                <a:solidFill>
                  <a:srgbClr val="00B2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3200"/>
              <a:buFont typeface="Arial"/>
              <a:buNone/>
              <a:defRPr>
                <a:solidFill>
                  <a:srgbClr val="00B2A9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000"/>
              <a:buChar char="丶"/>
              <a:defRPr b="1" i="0" sz="3000" u="none" cap="none" strike="noStrike">
                <a:solidFill>
                  <a:srgbClr val="4C4C4C"/>
                </a:solidFill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C4C4C"/>
              </a:buClr>
              <a:buSzPts val="2600"/>
              <a:buChar char="–"/>
              <a:defRPr i="0" sz="2600" u="none" cap="none" strike="noStrike">
                <a:solidFill>
                  <a:srgbClr val="4C4C4C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•"/>
              <a:defRPr i="0" sz="2400" u="none" cap="none" strike="noStrike">
                <a:solidFill>
                  <a:srgbClr val="4C4C4C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–"/>
              <a:defRPr i="0" sz="2000" u="none" cap="none" strike="noStrike">
                <a:solidFill>
                  <a:srgbClr val="4C4C4C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»"/>
              <a:defRPr i="0" sz="2000" u="none" cap="none" strike="noStrike">
                <a:solidFill>
                  <a:srgbClr val="4C4C4C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" name="Google Shape;40;p8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41" name="Google Shape;4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Teal L1">
  <p:cSld name="OBJECT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None/>
              <a:defRPr i="0" u="none" cap="none" strike="noStrik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000"/>
              <a:buChar char="丶"/>
              <a:defRPr b="1" i="0" sz="3000" u="none" cap="none" strike="noStrike">
                <a:solidFill>
                  <a:srgbClr val="00B2A9"/>
                </a:solidFill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C4C4C"/>
              </a:buClr>
              <a:buSzPts val="2600"/>
              <a:buChar char="–"/>
              <a:defRPr i="0" sz="2600" u="none" cap="none" strike="noStrike">
                <a:solidFill>
                  <a:srgbClr val="4C4C4C"/>
                </a:solidFill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C4C"/>
              </a:buClr>
              <a:buSzPts val="2400"/>
              <a:buChar char="•"/>
              <a:defRPr i="0" sz="2400" u="none" cap="none" strike="noStrike">
                <a:solidFill>
                  <a:srgbClr val="4C4C4C"/>
                </a:solidFill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–"/>
              <a:defRPr i="0" sz="2000" u="none" cap="none" strike="noStrike">
                <a:solidFill>
                  <a:srgbClr val="4C4C4C"/>
                </a:solidFill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»"/>
              <a:defRPr i="0" sz="2000" u="none" cap="none" strike="noStrike">
                <a:solidFill>
                  <a:srgbClr val="4C4C4C"/>
                </a:solidFill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C4C4C"/>
              </a:buClr>
              <a:buSzPts val="2000"/>
              <a:buChar char="•"/>
              <a:defRPr i="0" sz="2000" u="none" cap="none" strike="noStrike">
                <a:solidFill>
                  <a:srgbClr val="4C4C4C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9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48" name="Google Shape;4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22312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4000"/>
              <a:buNone/>
              <a:defRPr b="1" i="0" sz="4000" u="none" cap="none" strike="noStrike">
                <a:solidFill>
                  <a:srgbClr val="00B2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2A9"/>
              </a:buClr>
              <a:buSzPts val="1800"/>
              <a:buFont typeface="Arial"/>
              <a:buNone/>
              <a:defRPr sz="1800">
                <a:solidFill>
                  <a:srgbClr val="00B2A9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722312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i="0" sz="2000" u="none" cap="none" strike="noStrike">
                <a:solidFill>
                  <a:srgbClr val="888888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i="0" sz="1600" u="none" cap="none" strike="noStrike">
                <a:solidFill>
                  <a:srgbClr val="888888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i="0" sz="14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4" name="Google Shape;54;p10"/>
          <p:cNvGrpSpPr/>
          <p:nvPr/>
        </p:nvGrpSpPr>
        <p:grpSpPr>
          <a:xfrm>
            <a:off x="0" y="4778575"/>
            <a:ext cx="8480200" cy="215900"/>
            <a:chOff x="0" y="4778575"/>
            <a:chExt cx="8480200" cy="215900"/>
          </a:xfrm>
        </p:grpSpPr>
        <p:pic>
          <p:nvPicPr>
            <p:cNvPr id="55" name="Google Shape;5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778575"/>
              <a:ext cx="8480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410" y="4831242"/>
              <a:ext cx="1665840" cy="988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venir"/>
              <a:buNone/>
              <a:defRPr b="1" i="0" sz="32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Avenir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ED6839"/>
              </a:buClr>
              <a:buSzPts val="3200"/>
              <a:buFont typeface="Avenir"/>
              <a:buChar char="ヽ"/>
              <a:defRPr i="0" sz="32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venir"/>
              <a:buChar char="–"/>
              <a:defRPr i="0" sz="28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venir"/>
              <a:buChar char="•"/>
              <a:defRPr i="0" sz="24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–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»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•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•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•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venir"/>
              <a:buChar char="•"/>
              <a:defRPr i="0" sz="2000" u="none" cap="none" strike="noStrik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yar2yfpb" TargetMode="External"/><Relationship Id="rId4" Type="http://schemas.openxmlformats.org/officeDocument/2006/relationships/hyperlink" Target="https://github.com/RichardHarperInfinityWorks/100-training-terrafor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rraform.io/docs/providers/index.html" TargetMode="External"/><Relationship Id="rId4" Type="http://schemas.openxmlformats.org/officeDocument/2006/relationships/hyperlink" Target="https://www.terraform.io/docs/providers/type/community-index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erraform.io/docs/providers/aws/r/instance.htm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erraform.io/downloads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github.com/RichardHarperInfinityWorks/100-training-terraform" TargetMode="External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erraform.io/docs/providers/aws/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</a:t>
            </a:r>
            <a:r>
              <a:rPr lang="en-US"/>
              <a:t> 10	1</a:t>
            </a:r>
            <a:endParaRPr/>
          </a:p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>
            <a:off x="612625" y="2711225"/>
            <a:ext cx="7738500" cy="24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Infinity Works 101 Sessions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Tutors : Richard Harper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WiFi : WeWork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Password : P@ssw0rd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/>
              <a:t>Slack 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https://tinyurl.com/yar2yfpb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https://github.com/RichardHarperInfinityWorks/100-training-terraform</a:t>
            </a:r>
            <a:r>
              <a:rPr lang="en-US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144900" y="2406500"/>
            <a:ext cx="88824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Input </a:t>
            </a:r>
            <a:r>
              <a:rPr lang="en-US" sz="1800">
                <a:solidFill>
                  <a:srgbClr val="5C4EE5"/>
                </a:solidFill>
              </a:rPr>
              <a:t>variables</a:t>
            </a:r>
            <a:r>
              <a:rPr lang="en-US" sz="1800"/>
              <a:t> serve as parameters for a Terraform module, each block declares a single variable, all </a:t>
            </a:r>
            <a:r>
              <a:rPr lang="en-US" sz="1800"/>
              <a:t>arguments</a:t>
            </a:r>
            <a:r>
              <a:rPr lang="en-US" sz="1800"/>
              <a:t> are optional. 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Root Module </a:t>
            </a:r>
            <a:r>
              <a:rPr lang="en-US" sz="1800">
                <a:solidFill>
                  <a:srgbClr val="4C4C4C"/>
                </a:solidFill>
              </a:rPr>
              <a:t>can be set from CLI arguments &amp; environment variables, child Modules allow values to pass from parent to child.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T</a:t>
            </a:r>
            <a:r>
              <a:rPr lang="en-US" sz="1800"/>
              <a:t>ype </a:t>
            </a:r>
            <a:r>
              <a:rPr lang="en-US" sz="1800">
                <a:solidFill>
                  <a:schemeClr val="accent1"/>
                </a:solidFill>
              </a:rPr>
              <a:t># defines the type of the variable; string, list, &amp; map.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Default </a:t>
            </a:r>
            <a:r>
              <a:rPr lang="en-US" sz="1800">
                <a:solidFill>
                  <a:schemeClr val="accent1"/>
                </a:solidFill>
              </a:rPr>
              <a:t># defines a default value for the variable if not set.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Description </a:t>
            </a:r>
            <a:r>
              <a:rPr lang="en-US" sz="1800">
                <a:solidFill>
                  <a:schemeClr val="accent1"/>
                </a:solidFill>
              </a:rPr>
              <a:t># should be a human-friendly description for the variable.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50"/>
          <p:cNvSpPr txBox="1"/>
          <p:nvPr/>
        </p:nvSpPr>
        <p:spPr>
          <a:xfrm>
            <a:off x="4986575" y="548875"/>
            <a:ext cx="3923700" cy="127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"aws_region"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"EC2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VPC"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=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"eu-west-1"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50"/>
          <p:cNvSpPr txBox="1"/>
          <p:nvPr>
            <p:ph type="title"/>
          </p:nvPr>
        </p:nvSpPr>
        <p:spPr>
          <a:xfrm>
            <a:off x="457200" y="358375"/>
            <a:ext cx="464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144900" y="24065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4EE5"/>
                </a:solidFill>
              </a:rPr>
              <a:t>Providers</a:t>
            </a:r>
            <a:r>
              <a:rPr lang="en-US" sz="1800"/>
              <a:t> are responsible for understanding API interactions and exposing resources.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Current list of Terraform Providers:</a:t>
            </a:r>
            <a:r>
              <a:rPr lang="en-US" sz="1800">
                <a:solidFill>
                  <a:srgbClr val="4C4C4C"/>
                </a:solidFill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https://www.terraform.io/docs/providers/index.html</a:t>
            </a:r>
            <a:r>
              <a:rPr lang="en-US" sz="1800">
                <a:solidFill>
                  <a:srgbClr val="4C4C4C"/>
                </a:solidFill>
              </a:rPr>
              <a:t> </a:t>
            </a:r>
            <a:endParaRPr sz="1800">
              <a:solidFill>
                <a:srgbClr val="4C4C4C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Current list of Community Providers: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https://www.terraform.io/docs/providers/type/community-index.html</a:t>
            </a:r>
            <a:r>
              <a:rPr lang="en-US" sz="1800">
                <a:solidFill>
                  <a:srgbClr val="4C4C4C"/>
                </a:solidFill>
              </a:rPr>
              <a:t> </a:t>
            </a:r>
            <a:endParaRPr sz="1800">
              <a:solidFill>
                <a:srgbClr val="4C4C4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1" name="Google Shape;391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51"/>
          <p:cNvSpPr txBox="1"/>
          <p:nvPr/>
        </p:nvSpPr>
        <p:spPr>
          <a:xfrm>
            <a:off x="5173500" y="432075"/>
            <a:ext cx="3736800" cy="138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"aws"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# AWS provider region set in vars</a:t>
            </a:r>
            <a:endParaRPr sz="12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var.aws_region</a:t>
            </a:r>
            <a:r>
              <a:rPr lang="en-U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51"/>
          <p:cNvSpPr txBox="1"/>
          <p:nvPr>
            <p:ph type="title"/>
          </p:nvPr>
        </p:nvSpPr>
        <p:spPr>
          <a:xfrm>
            <a:off x="457200" y="358375"/>
            <a:ext cx="464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Provider Configuration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144900" y="24065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4EE5"/>
                </a:solidFill>
              </a:rPr>
              <a:t>Data sources</a:t>
            </a:r>
            <a:r>
              <a:rPr lang="en-US" sz="1800"/>
              <a:t> allow data to be </a:t>
            </a:r>
            <a:r>
              <a:rPr lang="en-US" sz="1800">
                <a:solidFill>
                  <a:srgbClr val="5C4EE5"/>
                </a:solidFill>
              </a:rPr>
              <a:t>fetched</a:t>
            </a:r>
            <a:r>
              <a:rPr lang="en-US" sz="1800"/>
              <a:t> or </a:t>
            </a:r>
            <a:r>
              <a:rPr lang="en-US" sz="1800">
                <a:solidFill>
                  <a:srgbClr val="5C4EE5"/>
                </a:solidFill>
              </a:rPr>
              <a:t>computed</a:t>
            </a:r>
            <a:r>
              <a:rPr lang="en-US" sz="1800"/>
              <a:t> for use elsewhere in </a:t>
            </a:r>
            <a:r>
              <a:rPr lang="en-US" sz="1800">
                <a:solidFill>
                  <a:srgbClr val="5C4EE5"/>
                </a:solidFill>
              </a:rPr>
              <a:t>Terraform</a:t>
            </a:r>
            <a:r>
              <a:rPr lang="en-US" sz="1800"/>
              <a:t> configuration</a:t>
            </a:r>
            <a:r>
              <a:rPr lang="en-US" sz="1800">
                <a:solidFill>
                  <a:srgbClr val="4C4C4C"/>
                </a:solidFill>
              </a:rPr>
              <a:t>.</a:t>
            </a:r>
            <a:endParaRPr sz="1800">
              <a:solidFill>
                <a:srgbClr val="4C4C4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C4C4C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D6839"/>
              </a:buClr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Either, Present </a:t>
            </a:r>
            <a:r>
              <a:rPr lang="en-US" sz="1800">
                <a:solidFill>
                  <a:srgbClr val="5C4EE5"/>
                </a:solidFill>
              </a:rPr>
              <a:t>read-only</a:t>
            </a:r>
            <a:r>
              <a:rPr lang="en-US" sz="1800">
                <a:solidFill>
                  <a:srgbClr val="4C4C4C"/>
                </a:solidFill>
              </a:rPr>
              <a:t> views OR </a:t>
            </a:r>
            <a:r>
              <a:rPr lang="en-US" sz="1800">
                <a:solidFill>
                  <a:srgbClr val="5C4EE5"/>
                </a:solidFill>
              </a:rPr>
              <a:t>compute</a:t>
            </a:r>
            <a:r>
              <a:rPr lang="en-US" sz="1800">
                <a:solidFill>
                  <a:srgbClr val="4C4C4C"/>
                </a:solidFill>
              </a:rPr>
              <a:t> new values</a:t>
            </a:r>
            <a:endParaRPr sz="1800">
              <a:solidFill>
                <a:srgbClr val="4C4C4C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839"/>
              </a:buClr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Configuration </a:t>
            </a:r>
            <a:r>
              <a:rPr lang="en-US" sz="1800">
                <a:solidFill>
                  <a:srgbClr val="5C4EE5"/>
                </a:solidFill>
              </a:rPr>
              <a:t>TYPES</a:t>
            </a:r>
            <a:r>
              <a:rPr lang="en-US" sz="1800">
                <a:solidFill>
                  <a:srgbClr val="4C4C4C"/>
                </a:solidFill>
              </a:rPr>
              <a:t> are specific to a </a:t>
            </a:r>
            <a:r>
              <a:rPr lang="en-US" sz="1800">
                <a:solidFill>
                  <a:srgbClr val="5C4EE5"/>
                </a:solidFill>
              </a:rPr>
              <a:t>Provider</a:t>
            </a:r>
            <a:r>
              <a:rPr lang="en-US" sz="1800">
                <a:solidFill>
                  <a:srgbClr val="4C4C4C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# AWS in this case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839"/>
              </a:buClr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Data instances have a “</a:t>
            </a:r>
            <a:r>
              <a:rPr lang="en-US" sz="1800">
                <a:solidFill>
                  <a:srgbClr val="5C4EE5"/>
                </a:solidFill>
              </a:rPr>
              <a:t>TYPE</a:t>
            </a:r>
            <a:r>
              <a:rPr lang="en-US" sz="1800">
                <a:solidFill>
                  <a:srgbClr val="4C4C4C"/>
                </a:solidFill>
              </a:rPr>
              <a:t>” &amp; “</a:t>
            </a:r>
            <a:r>
              <a:rPr lang="en-US" sz="1800">
                <a:solidFill>
                  <a:srgbClr val="5C4EE5"/>
                </a:solidFill>
              </a:rPr>
              <a:t>NAME</a:t>
            </a:r>
            <a:r>
              <a:rPr lang="en-US" sz="1800">
                <a:solidFill>
                  <a:srgbClr val="4C4C4C"/>
                </a:solidFill>
              </a:rPr>
              <a:t>”</a:t>
            </a:r>
            <a:r>
              <a:rPr lang="en-US" sz="1800">
                <a:solidFill>
                  <a:srgbClr val="888888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# this combination must be unique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839"/>
              </a:buClr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Each exports one or more attributes </a:t>
            </a:r>
            <a:r>
              <a:rPr lang="en-US" sz="1800">
                <a:solidFill>
                  <a:schemeClr val="accent1"/>
                </a:solidFill>
              </a:rPr>
              <a:t># accessible by ${data.TYPE.NAME.ATTR}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52"/>
          <p:cNvSpPr txBox="1"/>
          <p:nvPr/>
        </p:nvSpPr>
        <p:spPr>
          <a:xfrm>
            <a:off x="5895800" y="268850"/>
            <a:ext cx="3068100" cy="190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"aws_ami"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"amazon-linux-2"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most_recent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filter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= 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endParaRPr sz="1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"amzn2-ami-hvm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filter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= 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"architecture"</a:t>
            </a:r>
            <a:endParaRPr sz="1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1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"x86_64"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52"/>
          <p:cNvSpPr txBox="1"/>
          <p:nvPr>
            <p:ph type="title"/>
          </p:nvPr>
        </p:nvSpPr>
        <p:spPr>
          <a:xfrm>
            <a:off x="457200" y="358375"/>
            <a:ext cx="581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 Configuration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457200" y="358375"/>
            <a:ext cx="4610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Configuration</a:t>
            </a:r>
            <a:endParaRPr/>
          </a:p>
        </p:txBody>
      </p:sp>
      <p:sp>
        <p:nvSpPr>
          <p:cNvPr id="407" name="Google Shape;407;p53"/>
          <p:cNvSpPr txBox="1"/>
          <p:nvPr>
            <p:ph idx="1" type="body"/>
          </p:nvPr>
        </p:nvSpPr>
        <p:spPr>
          <a:xfrm>
            <a:off x="144900" y="24065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Resources represent components of your infrastructure </a:t>
            </a:r>
            <a:r>
              <a:rPr lang="en-US" sz="1800">
                <a:solidFill>
                  <a:schemeClr val="accent1"/>
                </a:solidFill>
              </a:rPr>
              <a:t># Database, DNS record...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C4C4C"/>
                </a:solidFill>
              </a:rPr>
              <a:t>Current documentation for all resources can be found online: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https://www.terraform.io/docs/providers/aws/r/instance.html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Resources have a “</a:t>
            </a:r>
            <a:r>
              <a:rPr lang="en-US" sz="1800">
                <a:solidFill>
                  <a:srgbClr val="5C4EE5"/>
                </a:solidFill>
              </a:rPr>
              <a:t>TYPE</a:t>
            </a:r>
            <a:r>
              <a:rPr lang="en-US" sz="1800"/>
              <a:t>” &amp; “</a:t>
            </a:r>
            <a:r>
              <a:rPr lang="en-US" sz="1800">
                <a:solidFill>
                  <a:srgbClr val="5C4EE5"/>
                </a:solidFill>
              </a:rPr>
              <a:t>NAME</a:t>
            </a:r>
            <a:r>
              <a:rPr lang="en-US" sz="1800"/>
              <a:t>” </a:t>
            </a:r>
            <a:r>
              <a:rPr lang="en-US" sz="1800">
                <a:solidFill>
                  <a:schemeClr val="accent1"/>
                </a:solidFill>
              </a:rPr>
              <a:t># resource “PROVIDER_TYPE” “NAME”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Resources have multiple arguments some of which are </a:t>
            </a:r>
            <a:r>
              <a:rPr lang="en-US" sz="1800">
                <a:solidFill>
                  <a:srgbClr val="888888"/>
                </a:solidFill>
              </a:rPr>
              <a:t>[</a:t>
            </a:r>
            <a:r>
              <a:rPr lang="en-US" sz="1800">
                <a:solidFill>
                  <a:srgbClr val="5C4EE5"/>
                </a:solidFill>
              </a:rPr>
              <a:t>optional</a:t>
            </a:r>
            <a:r>
              <a:rPr lang="en-US" sz="1800">
                <a:solidFill>
                  <a:srgbClr val="888888"/>
                </a:solidFill>
              </a:rPr>
              <a:t>]</a:t>
            </a:r>
            <a:endParaRPr sz="1800">
              <a:solidFill>
                <a:srgbClr val="888888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Values can be dynamic and are wrapped with </a:t>
            </a:r>
            <a:r>
              <a:rPr lang="en-US" sz="1800">
                <a:solidFill>
                  <a:srgbClr val="888888"/>
                </a:solidFill>
              </a:rPr>
              <a:t>${</a:t>
            </a:r>
            <a:r>
              <a:rPr lang="en-US" sz="1800">
                <a:solidFill>
                  <a:srgbClr val="5C4EE5"/>
                </a:solidFill>
              </a:rPr>
              <a:t>scope.name.property</a:t>
            </a:r>
            <a:r>
              <a:rPr lang="en-US" sz="1800">
                <a:solidFill>
                  <a:srgbClr val="888888"/>
                </a:solidFill>
              </a:rPr>
              <a:t>}</a:t>
            </a:r>
            <a:endParaRPr sz="1800">
              <a:solidFill>
                <a:srgbClr val="888888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Some arguments accept arrays: </a:t>
            </a:r>
            <a:r>
              <a:rPr lang="en-US" sz="1800">
                <a:solidFill>
                  <a:srgbClr val="888888"/>
                </a:solidFill>
              </a:rPr>
              <a:t>[</a:t>
            </a:r>
            <a:r>
              <a:rPr lang="en-US" sz="1800">
                <a:solidFill>
                  <a:srgbClr val="5C4EE5"/>
                </a:solidFill>
              </a:rPr>
              <a:t>x</a:t>
            </a:r>
            <a:r>
              <a:rPr lang="en-US" sz="1800">
                <a:solidFill>
                  <a:srgbClr val="888888"/>
                </a:solidFill>
              </a:rPr>
              <a:t>,</a:t>
            </a:r>
            <a:r>
              <a:rPr lang="en-US" sz="1800">
                <a:solidFill>
                  <a:srgbClr val="5C4EE5"/>
                </a:solidFill>
              </a:rPr>
              <a:t>y</a:t>
            </a:r>
            <a:r>
              <a:rPr lang="en-US" sz="1800">
                <a:solidFill>
                  <a:srgbClr val="888888"/>
                </a:solidFill>
              </a:rPr>
              <a:t>,</a:t>
            </a:r>
            <a:r>
              <a:rPr lang="en-US" sz="1800">
                <a:solidFill>
                  <a:srgbClr val="5C4EE5"/>
                </a:solidFill>
              </a:rPr>
              <a:t>z</a:t>
            </a:r>
            <a:r>
              <a:rPr lang="en-US" sz="1800">
                <a:solidFill>
                  <a:srgbClr val="888888"/>
                </a:solidFill>
              </a:rPr>
              <a:t>]</a:t>
            </a:r>
            <a:r>
              <a:rPr lang="en-US" sz="1800"/>
              <a:t> or collections: </a:t>
            </a:r>
            <a:r>
              <a:rPr lang="en-US" sz="1800">
                <a:solidFill>
                  <a:srgbClr val="5C4EE5"/>
                </a:solidFill>
              </a:rPr>
              <a:t>argument</a:t>
            </a:r>
            <a:r>
              <a:rPr lang="en-US" sz="1800"/>
              <a:t> </a:t>
            </a:r>
            <a:r>
              <a:rPr lang="en-US" sz="1800">
                <a:solidFill>
                  <a:srgbClr val="888888"/>
                </a:solidFill>
              </a:rPr>
              <a:t>= {</a:t>
            </a:r>
            <a:r>
              <a:rPr lang="en-US" sz="1800"/>
              <a:t> </a:t>
            </a:r>
            <a:r>
              <a:rPr lang="en-US" sz="1800">
                <a:solidFill>
                  <a:srgbClr val="5C4EE5"/>
                </a:solidFill>
              </a:rPr>
              <a:t>key</a:t>
            </a:r>
            <a:r>
              <a:rPr lang="en-US" sz="1800"/>
              <a:t> </a:t>
            </a:r>
            <a:r>
              <a:rPr lang="en-US" sz="1800">
                <a:solidFill>
                  <a:srgbClr val="888888"/>
                </a:solidFill>
              </a:rPr>
              <a:t>=</a:t>
            </a:r>
            <a:r>
              <a:rPr lang="en-US" sz="1800"/>
              <a:t> </a:t>
            </a:r>
            <a:r>
              <a:rPr lang="en-US" sz="1800">
                <a:solidFill>
                  <a:srgbClr val="5C4EE5"/>
                </a:solidFill>
              </a:rPr>
              <a:t>value</a:t>
            </a:r>
            <a:r>
              <a:rPr lang="en-US" sz="1800"/>
              <a:t> </a:t>
            </a:r>
            <a:r>
              <a:rPr lang="en-US" sz="1800">
                <a:solidFill>
                  <a:srgbClr val="888888"/>
                </a:solidFill>
              </a:rPr>
              <a:t>}</a:t>
            </a:r>
            <a:endParaRPr sz="18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8" name="Google Shape;408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5067425" y="268850"/>
            <a:ext cx="3896400" cy="190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"aws_instance"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"myinstance"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data.aws_ami.amazon-linux-2.id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instance_type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"t2.micro"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tags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"myinstance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101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Training"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4">
            <a:alphaModFix/>
          </a:blip>
          <a:srcRect b="43006" l="13993" r="19148" t="0"/>
          <a:stretch/>
        </p:blipFill>
        <p:spPr>
          <a:xfrm rot="7713110">
            <a:off x="-71111" y="-72589"/>
            <a:ext cx="434120" cy="37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ctrTitle"/>
          </p:nvPr>
        </p:nvSpPr>
        <p:spPr>
          <a:xfrm>
            <a:off x="253825" y="2588425"/>
            <a:ext cx="8599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Structure of a Terraform Project</a:t>
            </a:r>
            <a:endParaRPr/>
          </a:p>
        </p:txBody>
      </p:sp>
      <p:sp>
        <p:nvSpPr>
          <p:cNvPr id="416" name="Google Shape;416;p54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457200" y="358375"/>
            <a:ext cx="581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bare minimum project</a:t>
            </a:r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144900" y="24065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4EE5"/>
                </a:solidFill>
              </a:rPr>
              <a:t>Terraform</a:t>
            </a:r>
            <a:r>
              <a:rPr lang="en-US" sz="1800"/>
              <a:t> will read all *.tf files in a directory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aws.tf			</a:t>
            </a:r>
            <a:r>
              <a:rPr lang="en-US" sz="1800">
                <a:solidFill>
                  <a:schemeClr val="accent1"/>
                </a:solidFill>
              </a:rPr>
              <a:t># contains the Terraform provider details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main.tf			</a:t>
            </a:r>
            <a:r>
              <a:rPr lang="en-US" sz="1800">
                <a:solidFill>
                  <a:schemeClr val="accent1"/>
                </a:solidFill>
              </a:rPr>
              <a:t># contains the Terraform resources to plan against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README.md		</a:t>
            </a:r>
            <a:r>
              <a:rPr lang="en-US" sz="1800">
                <a:solidFill>
                  <a:schemeClr val="accent1"/>
                </a:solidFill>
              </a:rPr>
              <a:t># a guide in Markdown syntax that describes the project/repo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terraform.tfvars	</a:t>
            </a:r>
            <a:r>
              <a:rPr lang="en-US" sz="1800">
                <a:solidFill>
                  <a:schemeClr val="accent1"/>
                </a:solidFill>
              </a:rPr>
              <a:t># variable values to be available to *.tf as ${var.x}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/>
              <a:t>variables	.tf		</a:t>
            </a:r>
            <a:r>
              <a:rPr lang="en-US" sz="1800">
                <a:solidFill>
                  <a:schemeClr val="accent1"/>
                </a:solidFill>
              </a:rPr>
              <a:t># variable definitions and defaults that can be overridden in terraform.tfvars</a:t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55"/>
          <p:cNvSpPr txBox="1"/>
          <p:nvPr/>
        </p:nvSpPr>
        <p:spPr>
          <a:xfrm>
            <a:off x="5920825" y="502150"/>
            <a:ext cx="3042900" cy="167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richard@groundhog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r>
              <a:rPr b="1" lang="en-US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$ tree 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├── aws.tf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├── main.tf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├── README.md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├── terraform.tfvars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└── variables.tf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Installing Terraform</a:t>
            </a:r>
            <a:endParaRPr/>
          </a:p>
        </p:txBody>
      </p:sp>
      <p:sp>
        <p:nvSpPr>
          <p:cNvPr id="430" name="Google Shape;430;p56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286275" y="358375"/>
            <a:ext cx="68739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the Terraform CLI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(Command Line Interface)</a:t>
            </a:r>
            <a:endParaRPr/>
          </a:p>
        </p:txBody>
      </p:sp>
      <p:sp>
        <p:nvSpPr>
          <p:cNvPr id="436" name="Google Shape;436;p57"/>
          <p:cNvSpPr txBox="1"/>
          <p:nvPr>
            <p:ph idx="1" type="body"/>
          </p:nvPr>
        </p:nvSpPr>
        <p:spPr>
          <a:xfrm>
            <a:off x="84200" y="2424100"/>
            <a:ext cx="8981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Instructions: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https://www.terraform.io/downloads.html</a:t>
            </a:r>
            <a:r>
              <a:rPr lang="en-US" sz="1800"/>
              <a:t> for: macOS, FreeBSD, Linux, OpenBSD, Solaris &amp; Windows.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To test your installation:</a:t>
            </a:r>
            <a:endParaRPr sz="1800"/>
          </a:p>
        </p:txBody>
      </p:sp>
      <p:sp>
        <p:nvSpPr>
          <p:cNvPr id="437" name="Google Shape;437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18033">
            <a:off x="8349824" y="487475"/>
            <a:ext cx="511001" cy="51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125" y="358363"/>
            <a:ext cx="1655950" cy="16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/>
          <p:nvPr/>
        </p:nvSpPr>
        <p:spPr>
          <a:xfrm>
            <a:off x="192000" y="3667025"/>
            <a:ext cx="8711700" cy="89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richard@groundhog</a:t>
            </a:r>
            <a:r>
              <a:rPr b="1" lang="en-US" sz="1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r>
              <a:rPr b="1" lang="en-US" sz="18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b="1" lang="en-US" sz="1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$  terraform --version</a:t>
            </a:r>
            <a:endParaRPr b="1" sz="1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Terraform v0.11.11</a:t>
            </a:r>
            <a:endParaRPr b="1" sz="1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Terraform command</a:t>
            </a:r>
            <a:endParaRPr/>
          </a:p>
        </p:txBody>
      </p:sp>
      <p:sp>
        <p:nvSpPr>
          <p:cNvPr id="446" name="Google Shape;446;p58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286275" y="358375"/>
            <a:ext cx="68739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 - Command Line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basics….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84200" y="2599750"/>
            <a:ext cx="89811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ヽ"/>
            </a:pPr>
            <a:r>
              <a:rPr lang="en-US" sz="2400"/>
              <a:t>init</a:t>
            </a:r>
            <a:r>
              <a:rPr lang="en-US" sz="1400"/>
              <a:t>			</a:t>
            </a:r>
            <a:r>
              <a:rPr lang="en-US" sz="1400">
                <a:solidFill>
                  <a:schemeClr val="accent1"/>
                </a:solidFill>
              </a:rPr>
              <a:t># initialize a Terraform working directory, downloads providers and modules in the *.tf</a:t>
            </a:r>
            <a:endParaRPr sz="1400">
              <a:solidFill>
                <a:schemeClr val="accen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ヽ"/>
            </a:pPr>
            <a:r>
              <a:rPr lang="en-US" sz="2400"/>
              <a:t>plan</a:t>
            </a:r>
            <a:r>
              <a:rPr lang="en-US" sz="1400"/>
              <a:t>		</a:t>
            </a:r>
            <a:r>
              <a:rPr lang="en-US" sz="1400">
                <a:solidFill>
                  <a:schemeClr val="accent1"/>
                </a:solidFill>
              </a:rPr>
              <a:t># generate and show an execution plan based upon the state vs design</a:t>
            </a:r>
            <a:endParaRPr sz="1400">
              <a:solidFill>
                <a:schemeClr val="accen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ヽ"/>
            </a:pPr>
            <a:r>
              <a:rPr lang="en-US" sz="2400"/>
              <a:t>apply</a:t>
            </a:r>
            <a:r>
              <a:rPr lang="en-US" sz="1400"/>
              <a:t>		</a:t>
            </a:r>
            <a:r>
              <a:rPr lang="en-US" sz="1400">
                <a:solidFill>
                  <a:schemeClr val="accent1"/>
                </a:solidFill>
              </a:rPr>
              <a:t># builds or changes infrastructure, from a resource graph </a:t>
            </a:r>
            <a:endParaRPr sz="1400">
              <a:solidFill>
                <a:schemeClr val="accen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ヽ"/>
            </a:pPr>
            <a:r>
              <a:rPr lang="en-US" sz="2400"/>
              <a:t>destroy</a:t>
            </a:r>
            <a:r>
              <a:rPr lang="en-US" sz="1400"/>
              <a:t>	</a:t>
            </a:r>
            <a:r>
              <a:rPr lang="en-US" sz="1400">
                <a:solidFill>
                  <a:schemeClr val="accent1"/>
                </a:solidFill>
              </a:rPr>
              <a:t># destroy Terraform-managed infrastructure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53" name="Google Shape;453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18033">
            <a:off x="8349824" y="487475"/>
            <a:ext cx="511001" cy="51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125" y="358363"/>
            <a:ext cx="1655950" cy="16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 spread the knowledge of what we are doing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To improve by teaching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To involve more people with what we are excited about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US" sz="1800"/>
              <a:t>Offer something different to the community</a:t>
            </a:r>
            <a:endParaRPr i="1" sz="1800"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we doing this 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type="ctrTitle"/>
          </p:nvPr>
        </p:nvSpPr>
        <p:spPr>
          <a:xfrm>
            <a:off x="685800" y="2196575"/>
            <a:ext cx="77724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Getting the sample code</a:t>
            </a:r>
            <a:endParaRPr/>
          </a:p>
        </p:txBody>
      </p:sp>
      <p:sp>
        <p:nvSpPr>
          <p:cNvPr id="461" name="Google Shape;461;p60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457200" y="358375"/>
            <a:ext cx="63102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Checkout the code using Git</a:t>
            </a:r>
            <a:endParaRPr/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152400" y="24241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Installing Git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https://git-scm.com/downloads</a:t>
            </a:r>
            <a:r>
              <a:rPr lang="en-US" sz="1800"/>
              <a:t>  for: Mac OS X, Windows &amp; Linux/Unix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To test your Git installation: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Repository: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https://github.com/RichardHarperInfinityWorks/100-training-terraform</a:t>
            </a:r>
            <a:r>
              <a:rPr lang="en-US" sz="1800"/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Git command to clone source code locally: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8" name="Google Shape;468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61"/>
          <p:cNvSpPr txBox="1"/>
          <p:nvPr/>
        </p:nvSpPr>
        <p:spPr>
          <a:xfrm>
            <a:off x="216150" y="4309700"/>
            <a:ext cx="8790300" cy="38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richard@groundhog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r>
              <a:rPr b="1" lang="en-US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$  git clone https://github.com/RichardHarperInfinityWorks/100-training-terraform.git</a:t>
            </a:r>
            <a:endParaRPr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699" y="437224"/>
            <a:ext cx="1459100" cy="14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3456725" y="2933850"/>
            <a:ext cx="5428500" cy="66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richard@groundhog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r>
              <a:rPr b="1" lang="en-US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$  git --version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git version 2.17.1</a:t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457200" y="358375"/>
            <a:ext cx="63102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the code in VS Code</a:t>
            </a:r>
            <a:endParaRPr/>
          </a:p>
        </p:txBody>
      </p:sp>
      <p:sp>
        <p:nvSpPr>
          <p:cNvPr id="477" name="Google Shape;477;p62"/>
          <p:cNvSpPr txBox="1"/>
          <p:nvPr>
            <p:ph idx="1" type="body"/>
          </p:nvPr>
        </p:nvSpPr>
        <p:spPr>
          <a:xfrm>
            <a:off x="152400" y="2424100"/>
            <a:ext cx="88542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Download &amp; install</a:t>
            </a:r>
            <a:r>
              <a:rPr lang="en-US" sz="1800"/>
              <a:t> VS Code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r>
              <a:rPr lang="en-US" sz="1800"/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F</a:t>
            </a:r>
            <a:r>
              <a:rPr lang="en-US" sz="1800"/>
              <a:t>or: Mac OS X, Windows &amp; Linux.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Open Folder… 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select the location you cloned the </a:t>
            </a:r>
            <a:r>
              <a:rPr lang="en-US" sz="1800"/>
              <a:t>repository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Install the </a:t>
            </a:r>
            <a:r>
              <a:rPr lang="en-US" sz="1800">
                <a:solidFill>
                  <a:srgbClr val="5C4EE5"/>
                </a:solidFill>
              </a:rPr>
              <a:t>Terraform</a:t>
            </a:r>
            <a:r>
              <a:rPr lang="en-US" sz="1800"/>
              <a:t> Extension; reload IDE...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8" name="Google Shape;478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9" name="Google Shape;479;p62"/>
          <p:cNvPicPr preferRelativeResize="0"/>
          <p:nvPr/>
        </p:nvPicPr>
        <p:blipFill rotWithShape="1">
          <a:blip r:embed="rId4">
            <a:alphaModFix amt="13000"/>
          </a:blip>
          <a:srcRect b="44236" l="0" r="0" t="8502"/>
          <a:stretch/>
        </p:blipFill>
        <p:spPr>
          <a:xfrm>
            <a:off x="0" y="0"/>
            <a:ext cx="9144000" cy="24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975" y="421000"/>
            <a:ext cx="1488475" cy="148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275" y="3077775"/>
            <a:ext cx="3463974" cy="15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286275" y="358375"/>
            <a:ext cx="68739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Configuring the AWS credentials for Terraform to use</a:t>
            </a:r>
            <a:endParaRPr/>
          </a:p>
        </p:txBody>
      </p:sp>
      <p:sp>
        <p:nvSpPr>
          <p:cNvPr id="487" name="Google Shape;487;p63"/>
          <p:cNvSpPr txBox="1"/>
          <p:nvPr>
            <p:ph idx="1" type="body"/>
          </p:nvPr>
        </p:nvSpPr>
        <p:spPr>
          <a:xfrm>
            <a:off x="84200" y="2424100"/>
            <a:ext cx="8981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/>
              <a:t>Detailed instructions</a:t>
            </a:r>
            <a:r>
              <a:rPr lang="en-US" sz="1800"/>
              <a:t>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https://www.terraform.io/docs/providers/aws/</a:t>
            </a:r>
            <a:r>
              <a:rPr lang="en-US" sz="1800"/>
              <a:t> 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63"/>
          <p:cNvSpPr txBox="1"/>
          <p:nvPr/>
        </p:nvSpPr>
        <p:spPr>
          <a:xfrm>
            <a:off x="115800" y="3104350"/>
            <a:ext cx="2388900" cy="126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Static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"aws"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"eu-west-1"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access_key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"anaccesskey"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secret_key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"asecretkey"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90" name="Google Shape;4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171" y="358375"/>
            <a:ext cx="1731625" cy="15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3"/>
          <p:cNvSpPr txBox="1"/>
          <p:nvPr/>
        </p:nvSpPr>
        <p:spPr>
          <a:xfrm>
            <a:off x="3096750" y="3104350"/>
            <a:ext cx="2645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Environment Vars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" name="Google Shape;492;p63"/>
          <p:cNvSpPr txBox="1"/>
          <p:nvPr/>
        </p:nvSpPr>
        <p:spPr>
          <a:xfrm>
            <a:off x="6306425" y="3104350"/>
            <a:ext cx="2758800" cy="120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8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Shared Credentials file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"aws"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"eu-west-1"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shared_credentials_file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"~/.aws/creds"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lang="en-US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customprofile</a:t>
            </a:r>
            <a:r>
              <a:rPr lang="en-US" sz="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3" name="Google Shape;493;p63"/>
          <p:cNvSpPr txBox="1"/>
          <p:nvPr/>
        </p:nvSpPr>
        <p:spPr>
          <a:xfrm>
            <a:off x="2666300" y="4017300"/>
            <a:ext cx="3512100" cy="61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richard@groundhog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$ export AWS_ACCESS_KEY_ID="anaccesskey"</a:t>
            </a:r>
            <a:endParaRPr sz="7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richard@groundhog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$ export AWS_SECRET_ACCESS_KEY="asecretkey"</a:t>
            </a:r>
            <a:endParaRPr sz="7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richard@groundhog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-US" sz="7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$ export AWS_DEFAULT_REGION="us-west-2"</a:t>
            </a:r>
            <a:endParaRPr sz="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ctrTitle"/>
          </p:nvPr>
        </p:nvSpPr>
        <p:spPr>
          <a:xfrm>
            <a:off x="685800" y="2196575"/>
            <a:ext cx="77724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Deploying an EC2 instance with Terraform</a:t>
            </a:r>
            <a:endParaRPr/>
          </a:p>
        </p:txBody>
      </p:sp>
      <p:sp>
        <p:nvSpPr>
          <p:cNvPr id="499" name="Google Shape;499;p64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1149700" y="4044030"/>
            <a:ext cx="6880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1" i="0" lang="en-US" sz="1200" u="none" cap="none" strike="noStrike">
                <a:solidFill>
                  <a:srgbClr val="00B2A9"/>
                </a:solidFill>
                <a:latin typeface="Calibri"/>
                <a:ea typeface="Calibri"/>
                <a:cs typeface="Calibri"/>
                <a:sym typeface="Calibri"/>
              </a:rPr>
              <a:t>www.infinityworks.com</a:t>
            </a:r>
            <a:endParaRPr b="1" i="0" sz="1200" u="none" cap="none" strike="noStrike">
              <a:solidFill>
                <a:srgbClr val="00B2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Terraform-100</a:t>
            </a:r>
            <a:endParaRPr/>
          </a:p>
        </p:txBody>
      </p:sp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Session 1</a:t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850" y="1466373"/>
            <a:ext cx="1314300" cy="13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825450" y="205975"/>
            <a:ext cx="486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3848050" y="1052500"/>
            <a:ext cx="4965600" cy="3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Clr>
                <a:srgbClr val="ED6839"/>
              </a:buClr>
              <a:buSzPts val="2200"/>
              <a:buChar char="ヽ"/>
            </a:pPr>
            <a:r>
              <a:rPr b="0" lang="en-US" sz="2200"/>
              <a:t>Introduction to </a:t>
            </a:r>
            <a:r>
              <a:rPr b="0" lang="en-US" sz="2200">
                <a:solidFill>
                  <a:srgbClr val="5C4EE5"/>
                </a:solidFill>
              </a:rPr>
              <a:t>Terraform</a:t>
            </a:r>
            <a:endParaRPr b="0" sz="2200">
              <a:solidFill>
                <a:srgbClr val="5C4EE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–"/>
            </a:pPr>
            <a:r>
              <a:rPr lang="en-US" sz="1400">
                <a:solidFill>
                  <a:srgbClr val="4C4C4C"/>
                </a:solidFill>
              </a:rPr>
              <a:t>HCL</a:t>
            </a:r>
            <a:endParaRPr sz="1400">
              <a:solidFill>
                <a:srgbClr val="4C4C4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Variables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–"/>
            </a:pPr>
            <a:r>
              <a:rPr lang="en-US" sz="1400">
                <a:solidFill>
                  <a:srgbClr val="4C4C4C"/>
                </a:solidFill>
              </a:rPr>
              <a:t>Providers</a:t>
            </a:r>
            <a:endParaRPr sz="1400">
              <a:solidFill>
                <a:srgbClr val="4C4C4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–"/>
            </a:pPr>
            <a:r>
              <a:rPr lang="en-US" sz="1400">
                <a:solidFill>
                  <a:srgbClr val="4C4C4C"/>
                </a:solidFill>
              </a:rPr>
              <a:t>Data Sources</a:t>
            </a:r>
            <a:endParaRPr sz="1400">
              <a:solidFill>
                <a:srgbClr val="4C4C4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–"/>
            </a:pPr>
            <a:r>
              <a:rPr lang="en-US" sz="1400">
                <a:solidFill>
                  <a:srgbClr val="4C4C4C"/>
                </a:solidFill>
              </a:rPr>
              <a:t>Resources</a:t>
            </a:r>
            <a:endParaRPr sz="1400">
              <a:solidFill>
                <a:srgbClr val="4C4C4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ヽ"/>
            </a:pPr>
            <a:r>
              <a:rPr b="0" lang="en-US" sz="2200"/>
              <a:t>Structure of a </a:t>
            </a:r>
            <a:r>
              <a:rPr b="0" lang="en-US" sz="2200">
                <a:solidFill>
                  <a:srgbClr val="5C4EE5"/>
                </a:solidFill>
              </a:rPr>
              <a:t>Terraform</a:t>
            </a:r>
            <a:r>
              <a:rPr b="0" lang="en-US" sz="2200"/>
              <a:t> Project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ヽ"/>
            </a:pPr>
            <a:r>
              <a:rPr b="0" lang="en-US" sz="2200"/>
              <a:t>Installing </a:t>
            </a:r>
            <a:r>
              <a:rPr b="0" lang="en-US" sz="2200">
                <a:solidFill>
                  <a:srgbClr val="5C4EE5"/>
                </a:solidFill>
              </a:rPr>
              <a:t>Terraform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ヽ"/>
            </a:pPr>
            <a:r>
              <a:rPr b="0" lang="en-US" sz="2200">
                <a:solidFill>
                  <a:srgbClr val="4C4C4C"/>
                </a:solidFill>
              </a:rPr>
              <a:t>The </a:t>
            </a:r>
            <a:r>
              <a:rPr b="0" lang="en-US" sz="2200">
                <a:solidFill>
                  <a:srgbClr val="5C4EE5"/>
                </a:solidFill>
              </a:rPr>
              <a:t>Terraform</a:t>
            </a:r>
            <a:r>
              <a:rPr b="0" lang="en-US" sz="2200"/>
              <a:t> CLI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ヽ"/>
            </a:pPr>
            <a:r>
              <a:rPr b="0" lang="en-US" sz="2200"/>
              <a:t>Getting the sample code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ヽ"/>
            </a:pPr>
            <a:r>
              <a:rPr b="0" lang="en-US" sz="2200"/>
              <a:t>Deploying an server with </a:t>
            </a:r>
            <a:r>
              <a:rPr b="0" lang="en-US" sz="2200">
                <a:solidFill>
                  <a:srgbClr val="5C4EE5"/>
                </a:solidFill>
              </a:rPr>
              <a:t>Terraform </a:t>
            </a:r>
            <a:r>
              <a:rPr b="0" lang="en-US" sz="2200">
                <a:solidFill>
                  <a:srgbClr val="4C4C4C"/>
                </a:solidFill>
              </a:rPr>
              <a:t>- </a:t>
            </a:r>
            <a:r>
              <a:rPr b="0" lang="en-US" sz="2200">
                <a:solidFill>
                  <a:srgbClr val="ED6839"/>
                </a:solidFill>
              </a:rPr>
              <a:t>Workshop</a:t>
            </a:r>
            <a:endParaRPr b="0" sz="2200">
              <a:solidFill>
                <a:srgbClr val="ED6839"/>
              </a:solidFill>
            </a:endParaRPr>
          </a:p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 amt="4000"/>
          </a:blip>
          <a:srcRect b="28713" l="12363" r="14993" t="0"/>
          <a:stretch/>
        </p:blipFill>
        <p:spPr>
          <a:xfrm>
            <a:off x="0" y="1796150"/>
            <a:ext cx="3410900" cy="33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ctrTitle"/>
          </p:nvPr>
        </p:nvSpPr>
        <p:spPr>
          <a:xfrm>
            <a:off x="685800" y="25884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An introduction to Terraform</a:t>
            </a:r>
            <a:endParaRPr/>
          </a:p>
        </p:txBody>
      </p:sp>
      <p:sp>
        <p:nvSpPr>
          <p:cNvPr id="331" name="Google Shape;331;p45"/>
          <p:cNvSpPr txBox="1"/>
          <p:nvPr>
            <p:ph idx="1" type="subTitle"/>
          </p:nvPr>
        </p:nvSpPr>
        <p:spPr>
          <a:xfrm>
            <a:off x="1371601" y="3829051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7767">
            <a:off x="6377350" y="417725"/>
            <a:ext cx="273901" cy="2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431" y="205975"/>
            <a:ext cx="248194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>
            <p:ph type="title"/>
          </p:nvPr>
        </p:nvSpPr>
        <p:spPr>
          <a:xfrm>
            <a:off x="457200" y="205975"/>
            <a:ext cx="5639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575" lIns="92575" spcFirstLastPara="1" rIns="92575" wrap="square" tIns="92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434343"/>
                </a:solidFill>
              </a:rPr>
              <a:t>“Terraform is a tool for building, changing, and versioning infrastructure safely and efficiently.” </a:t>
            </a:r>
            <a:r>
              <a:rPr lang="en-US" sz="1800">
                <a:solidFill>
                  <a:srgbClr val="5C4EE5"/>
                </a:solidFill>
              </a:rPr>
              <a:t>www.terraform.io</a:t>
            </a:r>
            <a:endParaRPr i="1" sz="18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434343"/>
                </a:solidFill>
              </a:rPr>
              <a:t> </a:t>
            </a:r>
            <a:endParaRPr i="1" sz="24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434343"/>
                </a:solidFill>
              </a:rPr>
              <a:t>“Terraform generates an execution plan describing what it will do to reach the desired state, and then executes it to build the described infrastructure.”</a:t>
            </a:r>
            <a:r>
              <a:rPr lang="en-US" sz="2400">
                <a:solidFill>
                  <a:srgbClr val="434343"/>
                </a:solidFill>
              </a:rPr>
              <a:t> </a:t>
            </a:r>
            <a:r>
              <a:rPr lang="en-US" sz="1800">
                <a:solidFill>
                  <a:srgbClr val="5C4EE5"/>
                </a:solidFill>
              </a:rPr>
              <a:t>www.terraform.io</a:t>
            </a:r>
            <a:endParaRPr sz="1800">
              <a:solidFill>
                <a:srgbClr val="5C4EE5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idx="3" type="body"/>
          </p:nvPr>
        </p:nvSpPr>
        <p:spPr>
          <a:xfrm>
            <a:off x="6156425" y="2424100"/>
            <a:ext cx="2871000" cy="19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Apply Changes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7" y="3065900"/>
            <a:ext cx="1282100" cy="17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>
            <p:ph type="title"/>
          </p:nvPr>
        </p:nvSpPr>
        <p:spPr>
          <a:xfrm>
            <a:off x="457200" y="3583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of Deployment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152400" y="2424100"/>
            <a:ext cx="28710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</p:txBody>
      </p:sp>
      <p:sp>
        <p:nvSpPr>
          <p:cNvPr id="349" name="Google Shape;349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47"/>
          <p:cNvSpPr txBox="1"/>
          <p:nvPr>
            <p:ph idx="2" type="body"/>
          </p:nvPr>
        </p:nvSpPr>
        <p:spPr>
          <a:xfrm>
            <a:off x="3108425" y="2424100"/>
            <a:ext cx="28710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Plan Changes</a:t>
            </a:r>
            <a:endParaRPr/>
          </a:p>
        </p:txBody>
      </p:sp>
      <p:pic>
        <p:nvPicPr>
          <p:cNvPr id="351" name="Google Shape;3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474" y="3193424"/>
            <a:ext cx="2429550" cy="144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000" y="3088613"/>
            <a:ext cx="1655950" cy="16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/>
          <p:nvPr/>
        </p:nvSpPr>
        <p:spPr>
          <a:xfrm>
            <a:off x="2571750" y="3411550"/>
            <a:ext cx="806700" cy="1010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D6839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>
            <a:off x="5547525" y="3411538"/>
            <a:ext cx="806700" cy="1010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D6839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457200" y="205975"/>
            <a:ext cx="5793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Persistence / Purpose</a:t>
            </a:r>
            <a:endParaRPr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457200" y="1200150"/>
            <a:ext cx="49353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State location can be defined</a:t>
            </a:r>
            <a:endParaRPr b="0" sz="2400"/>
          </a:p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Describes known artefacts only</a:t>
            </a:r>
            <a:endParaRPr b="0" sz="2400"/>
          </a:p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Local state by default</a:t>
            </a:r>
            <a:endParaRPr b="0" sz="2400"/>
          </a:p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Used to plan against</a:t>
            </a:r>
            <a:endParaRPr b="0" sz="2400"/>
          </a:p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Updated post apply</a:t>
            </a:r>
            <a:endParaRPr b="0" sz="2400"/>
          </a:p>
          <a:p>
            <a:pPr indent="-381000" lvl="0" marL="457200" rtl="0" algn="l">
              <a:spcBef>
                <a:spcPts val="700"/>
              </a:spcBef>
              <a:spcAft>
                <a:spcPts val="0"/>
              </a:spcAft>
              <a:buSzPts val="2400"/>
              <a:buChar char="ヽ"/>
            </a:pPr>
            <a:r>
              <a:rPr b="0" lang="en-US" sz="2400"/>
              <a:t>Can be manipulated</a:t>
            </a:r>
            <a:endParaRPr b="0" sz="2400"/>
          </a:p>
        </p:txBody>
      </p:sp>
      <p:sp>
        <p:nvSpPr>
          <p:cNvPr id="361" name="Google Shape;361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275" y="1953225"/>
            <a:ext cx="857400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/>
          <p:nvPr/>
        </p:nvSpPr>
        <p:spPr>
          <a:xfrm>
            <a:off x="6263550" y="2064825"/>
            <a:ext cx="992100" cy="6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D6839"/>
          </a:solidFill>
          <a:ln cap="flat" cmpd="sng" w="9525">
            <a:solidFill>
              <a:srgbClr val="ED683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</a:rPr>
              <a:t>STATE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076" y="130037"/>
            <a:ext cx="760550" cy="10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374" y="3994486"/>
            <a:ext cx="1143200" cy="68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/>
          <p:nvPr/>
        </p:nvSpPr>
        <p:spPr>
          <a:xfrm rot="-5400000">
            <a:off x="7340925" y="3159138"/>
            <a:ext cx="992100" cy="63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D6839"/>
          </a:solidFill>
          <a:ln cap="flat" cmpd="sng" w="9525">
            <a:solidFill>
              <a:srgbClr val="ED683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4600" y="248425"/>
            <a:ext cx="716199" cy="7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/>
          <p:nvPr/>
        </p:nvSpPr>
        <p:spPr>
          <a:xfrm>
            <a:off x="7488375" y="1156252"/>
            <a:ext cx="697200" cy="680700"/>
          </a:xfrm>
          <a:prstGeom prst="downArrow">
            <a:avLst>
              <a:gd fmla="val 34867" name="adj1"/>
              <a:gd fmla="val 50000" name="adj2"/>
            </a:avLst>
          </a:prstGeom>
          <a:solidFill>
            <a:srgbClr val="ED6839"/>
          </a:solidFill>
          <a:ln cap="flat" cmpd="sng" w="9525">
            <a:solidFill>
              <a:srgbClr val="ED683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6725" y="1958871"/>
            <a:ext cx="634200" cy="84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457200" y="358375"/>
            <a:ext cx="8368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HCL (HashiCorp Configuration Language)</a:t>
            </a:r>
            <a:endParaRPr/>
          </a:p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144900" y="2406500"/>
            <a:ext cx="88542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C4EE5"/>
                </a:solidFill>
              </a:rPr>
              <a:t>HCL</a:t>
            </a:r>
            <a:r>
              <a:rPr lang="en-US" sz="1800">
                <a:solidFill>
                  <a:srgbClr val="4C4C4C"/>
                </a:solidFill>
              </a:rPr>
              <a:t> is designed to be both human and machine friendly</a:t>
            </a:r>
            <a:endParaRPr sz="1800">
              <a:solidFill>
                <a:srgbClr val="4C4C4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C4C4C"/>
              </a:solidFill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Single line comments start with </a:t>
            </a:r>
            <a:r>
              <a:rPr lang="en-US" sz="1800">
                <a:solidFill>
                  <a:srgbClr val="5C4EE5"/>
                </a:solidFill>
              </a:rPr>
              <a:t>#</a:t>
            </a:r>
            <a:r>
              <a:rPr lang="en-US" sz="1800">
                <a:solidFill>
                  <a:srgbClr val="4C4C4C"/>
                </a:solidFill>
              </a:rPr>
              <a:t> or </a:t>
            </a:r>
            <a:r>
              <a:rPr lang="en-US" sz="1800">
                <a:solidFill>
                  <a:srgbClr val="5C4EE5"/>
                </a:solidFill>
              </a:rPr>
              <a:t>//</a:t>
            </a:r>
            <a:endParaRPr sz="1800">
              <a:solidFill>
                <a:srgbClr val="5C4EE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Values are assigned with the syntax </a:t>
            </a:r>
            <a:r>
              <a:rPr lang="en-US" sz="1800">
                <a:solidFill>
                  <a:srgbClr val="5C4EE5"/>
                </a:solidFill>
              </a:rPr>
              <a:t>key = value</a:t>
            </a:r>
            <a:r>
              <a:rPr lang="en-US" sz="1800">
                <a:solidFill>
                  <a:srgbClr val="4C4C4C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# (whitespace doesn't matter).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Values can be any primitive: </a:t>
            </a:r>
            <a:r>
              <a:rPr lang="en-US" sz="1800">
                <a:solidFill>
                  <a:srgbClr val="5C4EE5"/>
                </a:solidFill>
              </a:rPr>
              <a:t>a string</a:t>
            </a:r>
            <a:r>
              <a:rPr lang="en-US" sz="1800">
                <a:solidFill>
                  <a:srgbClr val="4C4C4C"/>
                </a:solidFill>
              </a:rPr>
              <a:t>, </a:t>
            </a:r>
            <a:r>
              <a:rPr lang="en-US" sz="1800">
                <a:solidFill>
                  <a:srgbClr val="5C4EE5"/>
                </a:solidFill>
              </a:rPr>
              <a:t>number</a:t>
            </a:r>
            <a:r>
              <a:rPr lang="en-US" sz="1800">
                <a:solidFill>
                  <a:srgbClr val="4C4C4C"/>
                </a:solidFill>
              </a:rPr>
              <a:t>, </a:t>
            </a:r>
            <a:r>
              <a:rPr lang="en-US" sz="1800">
                <a:solidFill>
                  <a:srgbClr val="5C4EE5"/>
                </a:solidFill>
              </a:rPr>
              <a:t>boolean</a:t>
            </a:r>
            <a:r>
              <a:rPr lang="en-US" sz="1800">
                <a:solidFill>
                  <a:srgbClr val="4C4C4C"/>
                </a:solidFill>
              </a:rPr>
              <a:t>, </a:t>
            </a:r>
            <a:r>
              <a:rPr lang="en-US" sz="1800">
                <a:solidFill>
                  <a:srgbClr val="5C4EE5"/>
                </a:solidFill>
              </a:rPr>
              <a:t>object</a:t>
            </a:r>
            <a:r>
              <a:rPr lang="en-US" sz="1800">
                <a:solidFill>
                  <a:srgbClr val="4C4C4C"/>
                </a:solidFill>
              </a:rPr>
              <a:t>, </a:t>
            </a:r>
            <a:r>
              <a:rPr lang="en-US" sz="1800">
                <a:solidFill>
                  <a:srgbClr val="5C4EE5"/>
                </a:solidFill>
              </a:rPr>
              <a:t>or list</a:t>
            </a:r>
            <a:r>
              <a:rPr lang="en-US" sz="1800">
                <a:solidFill>
                  <a:srgbClr val="4C4C4C"/>
                </a:solidFill>
              </a:rPr>
              <a:t>.</a:t>
            </a:r>
            <a:endParaRPr sz="1800">
              <a:solidFill>
                <a:srgbClr val="4C4C4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Strings </a:t>
            </a:r>
            <a:r>
              <a:rPr lang="en-US" sz="1800">
                <a:solidFill>
                  <a:srgbClr val="5C4EE5"/>
                </a:solidFill>
              </a:rPr>
              <a:t>double-quoted</a:t>
            </a:r>
            <a:r>
              <a:rPr lang="en-US" sz="1800">
                <a:solidFill>
                  <a:srgbClr val="4C4C4C"/>
                </a:solidFill>
              </a:rPr>
              <a:t> can contain any </a:t>
            </a:r>
            <a:r>
              <a:rPr lang="en-US" sz="1800">
                <a:solidFill>
                  <a:srgbClr val="5C4EE5"/>
                </a:solidFill>
              </a:rPr>
              <a:t>UTF-8</a:t>
            </a:r>
            <a:r>
              <a:rPr lang="en-US" sz="1800">
                <a:solidFill>
                  <a:srgbClr val="4C4C4C"/>
                </a:solidFill>
              </a:rPr>
              <a:t> characters: </a:t>
            </a:r>
            <a:r>
              <a:rPr lang="en-US" sz="1800">
                <a:solidFill>
                  <a:schemeClr val="accent1"/>
                </a:solidFill>
              </a:rPr>
              <a:t> // “Hello, World”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ヽ"/>
            </a:pPr>
            <a:r>
              <a:rPr lang="en-US" sz="1800">
                <a:solidFill>
                  <a:srgbClr val="4C4C4C"/>
                </a:solidFill>
              </a:rPr>
              <a:t>Interpolated Values can be accessed using </a:t>
            </a:r>
            <a:r>
              <a:rPr lang="en-US" sz="1800">
                <a:solidFill>
                  <a:srgbClr val="888888"/>
                </a:solidFill>
              </a:rPr>
              <a:t>${</a:t>
            </a:r>
            <a:r>
              <a:rPr lang="en-US" sz="1800">
                <a:solidFill>
                  <a:srgbClr val="5C4EE5"/>
                </a:solidFill>
              </a:rPr>
              <a:t>scope.key</a:t>
            </a:r>
            <a:r>
              <a:rPr lang="en-US" sz="1800">
                <a:solidFill>
                  <a:srgbClr val="888888"/>
                </a:solidFill>
              </a:rPr>
              <a:t>}</a:t>
            </a:r>
            <a:r>
              <a:rPr lang="en-US" sz="1800">
                <a:solidFill>
                  <a:schemeClr val="accent1"/>
                </a:solidFill>
              </a:rPr>
              <a:t> # ${var.myvariable}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C4C4C"/>
              </a:solidFill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C4C4C"/>
              </a:solidFill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6" name="Google Shape;376;p49"/>
          <p:cNvPicPr preferRelativeResize="0"/>
          <p:nvPr/>
        </p:nvPicPr>
        <p:blipFill rotWithShape="1">
          <a:blip r:embed="rId3">
            <a:alphaModFix amt="4000"/>
          </a:blip>
          <a:srcRect b="61814" l="12363" r="14993" t="0"/>
          <a:stretch/>
        </p:blipFill>
        <p:spPr>
          <a:xfrm>
            <a:off x="6244250" y="817225"/>
            <a:ext cx="3023200" cy="15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